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1" r:id="rId1"/>
  </p:sldMasterIdLst>
  <p:notesMasterIdLst>
    <p:notesMasterId r:id="rId10"/>
  </p:notesMasterIdLst>
  <p:sldIdLst>
    <p:sldId id="256" r:id="rId2"/>
    <p:sldId id="257" r:id="rId3"/>
    <p:sldId id="258" r:id="rId4"/>
    <p:sldId id="259" r:id="rId5"/>
    <p:sldId id="264" r:id="rId6"/>
    <p:sldId id="260" r:id="rId7"/>
    <p:sldId id="261" r:id="rId8"/>
    <p:sldId id="26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6AB3DC-5109-47BB-BD12-66F4C23985FD}" type="datetimeFigureOut">
              <a:rPr lang="en-US" smtClean="0"/>
              <a:t>4/17/2018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511B39-ACCF-45B7-93AE-059C4A3A02C7}" type="slidenum">
              <a:rPr lang="en-US" smtClean="0"/>
              <a:t>‹#›</a:t>
            </a:fld>
            <a:endParaRPr lang="en-US"/>
          </a:p>
        </p:txBody>
      </p:sp>
    </p:spTree>
    <p:extLst>
      <p:ext uri="{BB962C8B-B14F-4D97-AF65-F5344CB8AC3E}">
        <p14:creationId xmlns:p14="http://schemas.microsoft.com/office/powerpoint/2010/main" val="167788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653D68-E3AB-47D3-8055-56CF131A0208}" type="slidenum">
              <a:rPr lang="en-US"/>
              <a:pPr/>
              <a:t>5</a:t>
            </a:fld>
            <a:endParaRPr lang="en-US"/>
          </a:p>
        </p:txBody>
      </p:sp>
      <p:sp>
        <p:nvSpPr>
          <p:cNvPr id="86018" name="Rectangle 2"/>
          <p:cNvSpPr>
            <a:spLocks noRot="1" noChangeArrowheads="1" noTextEdit="1"/>
          </p:cNvSpPr>
          <p:nvPr>
            <p:ph type="sldImg"/>
          </p:nvPr>
        </p:nvSpPr>
        <p:spPr>
          <a:ln/>
        </p:spPr>
      </p:sp>
      <p:sp>
        <p:nvSpPr>
          <p:cNvPr id="86019" name="Rectangle 3"/>
          <p:cNvSpPr>
            <a:spLocks noGrp="1" noChangeArrowheads="1"/>
          </p:cNvSpPr>
          <p:nvPr>
            <p:ph type="body" idx="1"/>
          </p:nvPr>
        </p:nvSpPr>
        <p:spPr>
          <a:xfrm>
            <a:off x="914400" y="4343400"/>
            <a:ext cx="5029200" cy="4114800"/>
          </a:xfrm>
        </p:spPr>
        <p:txBody>
          <a:bodyPr/>
          <a:lstStyle/>
          <a:p>
            <a:endParaRPr lang="en-US"/>
          </a:p>
        </p:txBody>
      </p:sp>
    </p:spTree>
    <p:extLst>
      <p:ext uri="{BB962C8B-B14F-4D97-AF65-F5344CB8AC3E}">
        <p14:creationId xmlns:p14="http://schemas.microsoft.com/office/powerpoint/2010/main" val="2524578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92D5C7D-5455-434A-88EC-57C3E6DE36BD}" type="datetimeFigureOut">
              <a:rPr lang="en-US" smtClean="0"/>
              <a:t>4/17/2018</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6CFA39A4-8BB2-4283-AAA4-9498D502AFF4}"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874681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2D5C7D-5455-434A-88EC-57C3E6DE36BD}" type="datetimeFigureOut">
              <a:rPr lang="en-US" smtClean="0"/>
              <a:t>4/17/2018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31102220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445158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445380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31769096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091986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26738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2D5C7D-5455-434A-88EC-57C3E6DE36BD}" type="datetimeFigureOut">
              <a:rPr lang="en-US" smtClean="0"/>
              <a:t>4/17/2018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382640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2D5C7D-5455-434A-88EC-57C3E6DE36BD}" type="datetimeFigureOut">
              <a:rPr lang="en-US" smtClean="0"/>
              <a:t>4/17/2018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8503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2D5C7D-5455-434A-88EC-57C3E6DE36BD}" type="datetimeFigureOut">
              <a:rPr lang="en-US" smtClean="0"/>
              <a:t>4/17/2018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593041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4963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92D5C7D-5455-434A-88EC-57C3E6DE36BD}" type="datetimeFigureOut">
              <a:rPr lang="en-US" smtClean="0"/>
              <a:t>4/17/2018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31338475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92D5C7D-5455-434A-88EC-57C3E6DE36BD}" type="datetimeFigureOut">
              <a:rPr lang="en-US" smtClean="0"/>
              <a:t>4/17/2018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FA39A4-8BB2-4283-AAA4-9498D502AFF4}"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72934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92D5C7D-5455-434A-88EC-57C3E6DE36BD}" type="datetimeFigureOut">
              <a:rPr lang="en-US" smtClean="0"/>
              <a:t>4/17/2018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FA39A4-8BB2-4283-AAA4-9498D502AFF4}"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68245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2D5C7D-5455-434A-88EC-57C3E6DE36BD}" type="datetimeFigureOut">
              <a:rPr lang="en-US" smtClean="0"/>
              <a:t>4/17/2018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5521352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2D5C7D-5455-434A-88EC-57C3E6DE36BD}" type="datetimeFigureOut">
              <a:rPr lang="en-US" smtClean="0"/>
              <a:t>4/17/2018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FA39A4-8BB2-4283-AAA4-9498D502AFF4}"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19296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2D5C7D-5455-434A-88EC-57C3E6DE36BD}" type="datetimeFigureOut">
              <a:rPr lang="en-US" smtClean="0"/>
              <a:t>4/17/2018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9257235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92D5C7D-5455-434A-88EC-57C3E6DE36BD}" type="datetimeFigureOut">
              <a:rPr lang="en-US" smtClean="0"/>
              <a:t>4/17/2018</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CFA39A4-8BB2-4283-AAA4-9498D502AFF4}" type="slidenum">
              <a:rPr lang="en-US" smtClean="0"/>
              <a:t>‹#›</a:t>
            </a:fld>
            <a:endParaRPr lang="en-US"/>
          </a:p>
        </p:txBody>
      </p:sp>
    </p:spTree>
    <p:extLst>
      <p:ext uri="{BB962C8B-B14F-4D97-AF65-F5344CB8AC3E}">
        <p14:creationId xmlns:p14="http://schemas.microsoft.com/office/powerpoint/2010/main" val="1063775260"/>
      </p:ext>
    </p:extLst>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 id="2147483893" r:id="rId12"/>
    <p:sldLayoutId id="2147483894" r:id="rId13"/>
    <p:sldLayoutId id="2147483895" r:id="rId14"/>
    <p:sldLayoutId id="2147483896" r:id="rId15"/>
    <p:sldLayoutId id="2147483897" r:id="rId16"/>
    <p:sldLayoutId id="2147483898"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1.xml"/><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7.png"/><Relationship Id="rId10" Type="http://schemas.openxmlformats.org/officeDocument/2006/relationships/oleObject" Target="../embeddings/oleObject6.bin"/><Relationship Id="rId4" Type="http://schemas.openxmlformats.org/officeDocument/2006/relationships/oleObject" Target="../embeddings/oleObject1.bin"/><Relationship Id="rId9"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Integrated Library System</a:t>
            </a:r>
            <a:endParaRPr lang="en-US" b="1"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4168212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Introduction</a:t>
            </a:r>
            <a:endParaRPr lang="en-US" b="1" dirty="0"/>
          </a:p>
        </p:txBody>
      </p:sp>
      <p:sp>
        <p:nvSpPr>
          <p:cNvPr id="3" name="Content Placeholder 2"/>
          <p:cNvSpPr>
            <a:spLocks noGrp="1"/>
          </p:cNvSpPr>
          <p:nvPr>
            <p:ph idx="1"/>
          </p:nvPr>
        </p:nvSpPr>
        <p:spPr/>
        <p:txBody>
          <a:bodyPr/>
          <a:lstStyle/>
          <a:p>
            <a:r>
              <a:rPr lang="en-US" dirty="0" smtClean="0"/>
              <a:t> Integrated library system (ILS), also known as library management system (LMS), is an enterprise resource planning system for a library, used to track items owned, orders made, bills paid, and patrons who have borrowed.</a:t>
            </a:r>
            <a:endParaRPr lang="en-US" dirty="0"/>
          </a:p>
        </p:txBody>
      </p:sp>
    </p:spTree>
    <p:extLst>
      <p:ext uri="{BB962C8B-B14F-4D97-AF65-F5344CB8AC3E}">
        <p14:creationId xmlns:p14="http://schemas.microsoft.com/office/powerpoint/2010/main" val="28486587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Continues…</a:t>
            </a:r>
            <a:endParaRPr lang="en-US" dirty="0"/>
          </a:p>
        </p:txBody>
      </p:sp>
      <p:sp>
        <p:nvSpPr>
          <p:cNvPr id="3" name="Content Placeholder 2"/>
          <p:cNvSpPr>
            <a:spLocks noGrp="1"/>
          </p:cNvSpPr>
          <p:nvPr>
            <p:ph idx="1"/>
          </p:nvPr>
        </p:nvSpPr>
        <p:spPr/>
        <p:txBody>
          <a:bodyPr>
            <a:normAutofit/>
          </a:bodyPr>
          <a:lstStyle/>
          <a:p>
            <a:r>
              <a:rPr lang="en-US" dirty="0" smtClean="0"/>
              <a:t>An ILS usually comprises a relational database, software to interact with that database, and two graphical user interfaces (one for patrons, one for staff). Most ILS separate software functions into discrete programs called modules, each of them integrated with unified interface. </a:t>
            </a:r>
            <a:endParaRPr lang="en-US" dirty="0"/>
          </a:p>
        </p:txBody>
      </p:sp>
    </p:spTree>
    <p:extLst>
      <p:ext uri="{BB962C8B-B14F-4D97-AF65-F5344CB8AC3E}">
        <p14:creationId xmlns:p14="http://schemas.microsoft.com/office/powerpoint/2010/main" val="34725723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US" b="1" dirty="0"/>
              <a:t>Examples of modules might include:</a:t>
            </a:r>
          </a:p>
        </p:txBody>
      </p:sp>
      <p:sp>
        <p:nvSpPr>
          <p:cNvPr id="3" name="Content Placeholder 2"/>
          <p:cNvSpPr>
            <a:spLocks noGrp="1"/>
          </p:cNvSpPr>
          <p:nvPr>
            <p:ph idx="1"/>
          </p:nvPr>
        </p:nvSpPr>
        <p:spPr/>
        <p:txBody>
          <a:bodyPr>
            <a:normAutofit fontScale="92500" lnSpcReduction="20000"/>
          </a:bodyPr>
          <a:lstStyle/>
          <a:p>
            <a:r>
              <a:rPr lang="en-US" dirty="0" smtClean="0"/>
              <a:t>Acquisition (ordering, receiving, and invoicing materials)</a:t>
            </a:r>
          </a:p>
          <a:p>
            <a:r>
              <a:rPr lang="en-US" dirty="0"/>
              <a:t> </a:t>
            </a:r>
            <a:r>
              <a:rPr lang="en-US" dirty="0" smtClean="0"/>
              <a:t>Cataloging (classifying and indexing materials)</a:t>
            </a:r>
          </a:p>
          <a:p>
            <a:r>
              <a:rPr lang="en-US" dirty="0"/>
              <a:t> </a:t>
            </a:r>
            <a:r>
              <a:rPr lang="en-US" dirty="0" smtClean="0"/>
              <a:t>Circulation (lending materials to patrons and receiving them back)</a:t>
            </a:r>
          </a:p>
          <a:p>
            <a:r>
              <a:rPr lang="en-US" dirty="0"/>
              <a:t> </a:t>
            </a:r>
            <a:r>
              <a:rPr lang="en-US" dirty="0" smtClean="0"/>
              <a:t>Serials (tracking journals, magazines and newspapers holdings)</a:t>
            </a:r>
          </a:p>
          <a:p>
            <a:r>
              <a:rPr lang="en-US" dirty="0"/>
              <a:t> </a:t>
            </a:r>
            <a:r>
              <a:rPr lang="en-US" dirty="0" smtClean="0"/>
              <a:t>OPAC (public interface for users)</a:t>
            </a:r>
          </a:p>
          <a:p>
            <a:endParaRPr lang="en-US" dirty="0"/>
          </a:p>
          <a:p>
            <a:pPr marL="0" indent="0">
              <a:buNone/>
            </a:pPr>
            <a:r>
              <a:rPr lang="en-US" dirty="0" smtClean="0"/>
              <a:t>Each patron and item has a unique ID in the database that allows the ILS to track its activity.</a:t>
            </a:r>
            <a:endParaRPr lang="en-US" dirty="0"/>
          </a:p>
        </p:txBody>
      </p:sp>
    </p:spTree>
    <p:extLst>
      <p:ext uri="{BB962C8B-B14F-4D97-AF65-F5344CB8AC3E}">
        <p14:creationId xmlns:p14="http://schemas.microsoft.com/office/powerpoint/2010/main" val="1345589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2103106" y="685800"/>
            <a:ext cx="8305800" cy="685800"/>
          </a:xfrm>
        </p:spPr>
        <p:txBody>
          <a:bodyPr/>
          <a:lstStyle/>
          <a:p>
            <a:r>
              <a:rPr lang="en-US" sz="3600" dirty="0"/>
              <a:t>A library with an integrated library system</a:t>
            </a:r>
          </a:p>
        </p:txBody>
      </p:sp>
      <p:grpSp>
        <p:nvGrpSpPr>
          <p:cNvPr id="84995" name="Group 3"/>
          <p:cNvGrpSpPr>
            <a:grpSpLocks/>
          </p:cNvGrpSpPr>
          <p:nvPr/>
        </p:nvGrpSpPr>
        <p:grpSpPr bwMode="auto">
          <a:xfrm>
            <a:off x="2103106" y="1447800"/>
            <a:ext cx="8480424" cy="5410200"/>
            <a:chOff x="339" y="576"/>
            <a:chExt cx="5342" cy="3408"/>
          </a:xfrm>
        </p:grpSpPr>
        <p:graphicFrame>
          <p:nvGraphicFramePr>
            <p:cNvPr id="84996" name="Object 4"/>
            <p:cNvGraphicFramePr>
              <a:graphicFrameLocks noChangeAspect="1"/>
            </p:cNvGraphicFramePr>
            <p:nvPr/>
          </p:nvGraphicFramePr>
          <p:xfrm>
            <a:off x="2501" y="3456"/>
            <a:ext cx="523" cy="528"/>
          </p:xfrm>
          <a:graphic>
            <a:graphicData uri="http://schemas.openxmlformats.org/presentationml/2006/ole">
              <mc:AlternateContent xmlns:mc="http://schemas.openxmlformats.org/markup-compatibility/2006">
                <mc:Choice xmlns:v="urn:schemas-microsoft-com:vml" Requires="v">
                  <p:oleObj spid="_x0000_s1026" name="Clip" r:id="rId4" imgW="942857" imgH="952129" progId="MS_ClipArt_Gallery.2">
                    <p:embed/>
                  </p:oleObj>
                </mc:Choice>
                <mc:Fallback>
                  <p:oleObj name="Clip" r:id="rId4" imgW="942857" imgH="952129" progId="MS_ClipArt_Gallery.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1" y="3456"/>
                          <a:ext cx="523" cy="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4997" name="Object 5"/>
            <p:cNvGraphicFramePr>
              <a:graphicFrameLocks noChangeAspect="1"/>
            </p:cNvGraphicFramePr>
            <p:nvPr/>
          </p:nvGraphicFramePr>
          <p:xfrm>
            <a:off x="4947" y="1872"/>
            <a:ext cx="523" cy="528"/>
          </p:xfrm>
          <a:graphic>
            <a:graphicData uri="http://schemas.openxmlformats.org/presentationml/2006/ole">
              <mc:AlternateContent xmlns:mc="http://schemas.openxmlformats.org/markup-compatibility/2006">
                <mc:Choice xmlns:v="urn:schemas-microsoft-com:vml" Requires="v">
                  <p:oleObj spid="_x0000_s1027" name="Clip" r:id="rId6" imgW="942857" imgH="952129" progId="MS_ClipArt_Gallery.2">
                    <p:embed/>
                  </p:oleObj>
                </mc:Choice>
                <mc:Fallback>
                  <p:oleObj name="Clip" r:id="rId6" imgW="942857" imgH="952129" progId="MS_ClipArt_Gallery.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47" y="1872"/>
                          <a:ext cx="523" cy="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4998" name="AutoShape 6"/>
            <p:cNvSpPr>
              <a:spLocks noChangeArrowheads="1"/>
            </p:cNvSpPr>
            <p:nvPr/>
          </p:nvSpPr>
          <p:spPr bwMode="auto">
            <a:xfrm>
              <a:off x="339" y="1296"/>
              <a:ext cx="864" cy="384"/>
            </a:xfrm>
            <a:prstGeom prst="flowChartProcess">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400" b="1">
                  <a:solidFill>
                    <a:srgbClr val="FF3300"/>
                  </a:solidFill>
                  <a:latin typeface="Garamond" panose="02020404030301010803" pitchFamily="18" charset="0"/>
                </a:rPr>
                <a:t>Cataloging</a:t>
              </a:r>
              <a:endParaRPr lang="en-US" sz="2400">
                <a:solidFill>
                  <a:srgbClr val="FF3300"/>
                </a:solidFill>
                <a:latin typeface="Garamond" panose="02020404030301010803" pitchFamily="18" charset="0"/>
              </a:endParaRPr>
            </a:p>
          </p:txBody>
        </p:sp>
        <p:sp>
          <p:nvSpPr>
            <p:cNvPr id="84999" name="AutoShape 7"/>
            <p:cNvSpPr>
              <a:spLocks noChangeArrowheads="1"/>
            </p:cNvSpPr>
            <p:nvPr/>
          </p:nvSpPr>
          <p:spPr bwMode="auto">
            <a:xfrm>
              <a:off x="2259" y="1824"/>
              <a:ext cx="1008" cy="576"/>
            </a:xfrm>
            <a:prstGeom prst="flowChartMagneticDisk">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400" b="1">
                  <a:solidFill>
                    <a:srgbClr val="FF3300"/>
                  </a:solidFill>
                  <a:latin typeface="Garamond" panose="02020404030301010803" pitchFamily="18" charset="0"/>
                </a:rPr>
                <a:t>File Server: </a:t>
              </a:r>
            </a:p>
            <a:p>
              <a:pPr algn="ctr"/>
              <a:r>
                <a:rPr lang="en-US" sz="2400" b="1">
                  <a:solidFill>
                    <a:srgbClr val="FF3300"/>
                  </a:solidFill>
                  <a:latin typeface="Garamond" panose="02020404030301010803" pitchFamily="18" charset="0"/>
                </a:rPr>
                <a:t>Database</a:t>
              </a:r>
              <a:endParaRPr lang="en-US" sz="2400">
                <a:solidFill>
                  <a:srgbClr val="FF3300"/>
                </a:solidFill>
                <a:latin typeface="Times New Roman" panose="02020603050405020304" pitchFamily="18" charset="0"/>
              </a:endParaRPr>
            </a:p>
          </p:txBody>
        </p:sp>
        <p:sp>
          <p:nvSpPr>
            <p:cNvPr id="85000" name="AutoShape 8"/>
            <p:cNvSpPr>
              <a:spLocks noChangeArrowheads="1"/>
            </p:cNvSpPr>
            <p:nvPr/>
          </p:nvSpPr>
          <p:spPr bwMode="auto">
            <a:xfrm>
              <a:off x="339" y="1968"/>
              <a:ext cx="912" cy="432"/>
            </a:xfrm>
            <a:prstGeom prst="flowChartProcess">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400" b="1">
                  <a:solidFill>
                    <a:srgbClr val="FF3300"/>
                  </a:solidFill>
                  <a:latin typeface="Garamond" panose="02020404030301010803" pitchFamily="18" charset="0"/>
                </a:rPr>
                <a:t>Circulation</a:t>
              </a:r>
              <a:endParaRPr lang="en-US" sz="2400" b="1">
                <a:solidFill>
                  <a:srgbClr val="FF3300"/>
                </a:solidFill>
                <a:latin typeface="Times New Roman" panose="02020603050405020304" pitchFamily="18" charset="0"/>
              </a:endParaRPr>
            </a:p>
          </p:txBody>
        </p:sp>
        <p:sp>
          <p:nvSpPr>
            <p:cNvPr id="85001" name="Rectangle 9"/>
            <p:cNvSpPr>
              <a:spLocks noChangeArrowheads="1"/>
            </p:cNvSpPr>
            <p:nvPr/>
          </p:nvSpPr>
          <p:spPr bwMode="auto">
            <a:xfrm>
              <a:off x="387" y="2736"/>
              <a:ext cx="960" cy="576"/>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400" b="1">
                  <a:solidFill>
                    <a:srgbClr val="FF3300"/>
                  </a:solidFill>
                  <a:latin typeface="Garamond" panose="02020404030301010803" pitchFamily="18" charset="0"/>
                </a:rPr>
                <a:t>Acquisition</a:t>
              </a:r>
              <a:endParaRPr lang="en-US" sz="2400" b="1">
                <a:solidFill>
                  <a:srgbClr val="FF3300"/>
                </a:solidFill>
                <a:latin typeface="Times New Roman" panose="02020603050405020304" pitchFamily="18" charset="0"/>
              </a:endParaRPr>
            </a:p>
          </p:txBody>
        </p:sp>
        <p:sp>
          <p:nvSpPr>
            <p:cNvPr id="85002" name="Rectangle 10"/>
            <p:cNvSpPr>
              <a:spLocks noChangeArrowheads="1"/>
            </p:cNvSpPr>
            <p:nvPr/>
          </p:nvSpPr>
          <p:spPr bwMode="auto">
            <a:xfrm>
              <a:off x="2211" y="2688"/>
              <a:ext cx="1152" cy="72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400" b="1">
                  <a:solidFill>
                    <a:srgbClr val="FF3300"/>
                  </a:solidFill>
                  <a:latin typeface="Garamond" panose="02020404030301010803" pitchFamily="18" charset="0"/>
                </a:rPr>
                <a:t>Serials </a:t>
              </a:r>
            </a:p>
            <a:p>
              <a:pPr algn="ctr"/>
              <a:r>
                <a:rPr lang="en-US" sz="2400" b="1">
                  <a:solidFill>
                    <a:srgbClr val="FF3300"/>
                  </a:solidFill>
                  <a:latin typeface="Garamond" panose="02020404030301010803" pitchFamily="18" charset="0"/>
                </a:rPr>
                <a:t>Management</a:t>
              </a:r>
              <a:endParaRPr lang="en-US" sz="2400">
                <a:solidFill>
                  <a:srgbClr val="FF3300"/>
                </a:solidFill>
                <a:latin typeface="Garamond" panose="02020404030301010803" pitchFamily="18" charset="0"/>
              </a:endParaRPr>
            </a:p>
          </p:txBody>
        </p:sp>
        <p:sp>
          <p:nvSpPr>
            <p:cNvPr id="85003" name="Rectangle 11"/>
            <p:cNvSpPr>
              <a:spLocks noChangeArrowheads="1"/>
            </p:cNvSpPr>
            <p:nvPr/>
          </p:nvSpPr>
          <p:spPr bwMode="auto">
            <a:xfrm>
              <a:off x="4275" y="1056"/>
              <a:ext cx="816" cy="43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400">
                  <a:latin typeface="Times New Roman" panose="02020603050405020304" pitchFamily="18" charset="0"/>
                </a:rPr>
                <a:t>OPAC</a:t>
              </a:r>
            </a:p>
          </p:txBody>
        </p:sp>
        <p:graphicFrame>
          <p:nvGraphicFramePr>
            <p:cNvPr id="85004" name="Object 12"/>
            <p:cNvGraphicFramePr>
              <a:graphicFrameLocks noChangeAspect="1"/>
            </p:cNvGraphicFramePr>
            <p:nvPr/>
          </p:nvGraphicFramePr>
          <p:xfrm>
            <a:off x="1107" y="1440"/>
            <a:ext cx="594" cy="600"/>
          </p:xfrm>
          <a:graphic>
            <a:graphicData uri="http://schemas.openxmlformats.org/presentationml/2006/ole">
              <mc:AlternateContent xmlns:mc="http://schemas.openxmlformats.org/markup-compatibility/2006">
                <mc:Choice xmlns:v="urn:schemas-microsoft-com:vml" Requires="v">
                  <p:oleObj spid="_x0000_s1028" name="Clip" r:id="rId7" imgW="942857" imgH="952129" progId="MS_ClipArt_Gallery.2">
                    <p:embed/>
                  </p:oleObj>
                </mc:Choice>
                <mc:Fallback>
                  <p:oleObj name="Clip" r:id="rId7" imgW="942857" imgH="952129" progId="MS_ClipArt_Gallery.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7" y="1440"/>
                          <a:ext cx="594" cy="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5005" name="Object 13"/>
            <p:cNvGraphicFramePr>
              <a:graphicFrameLocks noChangeAspect="1"/>
            </p:cNvGraphicFramePr>
            <p:nvPr/>
          </p:nvGraphicFramePr>
          <p:xfrm>
            <a:off x="1155" y="768"/>
            <a:ext cx="594" cy="600"/>
          </p:xfrm>
          <a:graphic>
            <a:graphicData uri="http://schemas.openxmlformats.org/presentationml/2006/ole">
              <mc:AlternateContent xmlns:mc="http://schemas.openxmlformats.org/markup-compatibility/2006">
                <mc:Choice xmlns:v="urn:schemas-microsoft-com:vml" Requires="v">
                  <p:oleObj spid="_x0000_s1029" name="Clip" r:id="rId8" imgW="942857" imgH="952129" progId="MS_ClipArt_Gallery.2">
                    <p:embed/>
                  </p:oleObj>
                </mc:Choice>
                <mc:Fallback>
                  <p:oleObj name="Clip" r:id="rId8" imgW="942857" imgH="952129" progId="MS_ClipArt_Gallery.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5" y="768"/>
                          <a:ext cx="594" cy="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5006" name="Object 14"/>
            <p:cNvGraphicFramePr>
              <a:graphicFrameLocks noChangeAspect="1"/>
            </p:cNvGraphicFramePr>
            <p:nvPr/>
          </p:nvGraphicFramePr>
          <p:xfrm>
            <a:off x="1203" y="2928"/>
            <a:ext cx="594" cy="600"/>
          </p:xfrm>
          <a:graphic>
            <a:graphicData uri="http://schemas.openxmlformats.org/presentationml/2006/ole">
              <mc:AlternateContent xmlns:mc="http://schemas.openxmlformats.org/markup-compatibility/2006">
                <mc:Choice xmlns:v="urn:schemas-microsoft-com:vml" Requires="v">
                  <p:oleObj spid="_x0000_s1030" name="Clip" r:id="rId9" imgW="942857" imgH="952129" progId="MS_ClipArt_Gallery.2">
                    <p:embed/>
                  </p:oleObj>
                </mc:Choice>
                <mc:Fallback>
                  <p:oleObj name="Clip" r:id="rId9" imgW="942857" imgH="952129" progId="MS_ClipArt_Gallery.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03" y="2928"/>
                          <a:ext cx="594" cy="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5007" name="Object 15"/>
            <p:cNvGraphicFramePr>
              <a:graphicFrameLocks noChangeAspect="1"/>
            </p:cNvGraphicFramePr>
            <p:nvPr/>
          </p:nvGraphicFramePr>
          <p:xfrm>
            <a:off x="1299" y="2256"/>
            <a:ext cx="594" cy="600"/>
          </p:xfrm>
          <a:graphic>
            <a:graphicData uri="http://schemas.openxmlformats.org/presentationml/2006/ole">
              <mc:AlternateContent xmlns:mc="http://schemas.openxmlformats.org/markup-compatibility/2006">
                <mc:Choice xmlns:v="urn:schemas-microsoft-com:vml" Requires="v">
                  <p:oleObj spid="_x0000_s1031" name="Clip" r:id="rId10" imgW="942857" imgH="952129" progId="MS_ClipArt_Gallery.2">
                    <p:embed/>
                  </p:oleObj>
                </mc:Choice>
                <mc:Fallback>
                  <p:oleObj name="Clip" r:id="rId10" imgW="942857" imgH="952129" progId="MS_ClipArt_Gallery.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9" y="2256"/>
                          <a:ext cx="594" cy="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5008" name="Rectangle 16"/>
            <p:cNvSpPr>
              <a:spLocks noChangeArrowheads="1"/>
            </p:cNvSpPr>
            <p:nvPr/>
          </p:nvSpPr>
          <p:spPr bwMode="auto">
            <a:xfrm>
              <a:off x="387" y="576"/>
              <a:ext cx="864" cy="38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400" b="1">
                  <a:solidFill>
                    <a:schemeClr val="bg2"/>
                  </a:solidFill>
                  <a:latin typeface="Garamond" panose="02020404030301010803" pitchFamily="18" charset="0"/>
                </a:rPr>
                <a:t>Refe</a:t>
              </a:r>
              <a:r>
                <a:rPr lang="en-US" sz="2400" b="1">
                  <a:solidFill>
                    <a:srgbClr val="FF3300"/>
                  </a:solidFill>
                  <a:latin typeface="Garamond" panose="02020404030301010803" pitchFamily="18" charset="0"/>
                </a:rPr>
                <a:t>r</a:t>
              </a:r>
              <a:r>
                <a:rPr lang="en-US" sz="2400" b="1">
                  <a:solidFill>
                    <a:schemeClr val="bg2"/>
                  </a:solidFill>
                  <a:latin typeface="Garamond" panose="02020404030301010803" pitchFamily="18" charset="0"/>
                </a:rPr>
                <a:t>ence</a:t>
              </a:r>
              <a:endParaRPr lang="en-US" sz="2400" b="1">
                <a:solidFill>
                  <a:schemeClr val="bg2"/>
                </a:solidFill>
                <a:latin typeface="Times New Roman" panose="02020603050405020304" pitchFamily="18" charset="0"/>
              </a:endParaRPr>
            </a:p>
          </p:txBody>
        </p:sp>
        <p:sp>
          <p:nvSpPr>
            <p:cNvPr id="85009" name="Rectangle 17"/>
            <p:cNvSpPr>
              <a:spLocks noChangeArrowheads="1"/>
            </p:cNvSpPr>
            <p:nvPr/>
          </p:nvSpPr>
          <p:spPr bwMode="auto">
            <a:xfrm>
              <a:off x="4371" y="1200"/>
              <a:ext cx="816" cy="43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400">
                  <a:latin typeface="Times New Roman" panose="02020603050405020304" pitchFamily="18" charset="0"/>
                </a:rPr>
                <a:t>OPAC</a:t>
              </a:r>
            </a:p>
          </p:txBody>
        </p:sp>
        <p:sp>
          <p:nvSpPr>
            <p:cNvPr id="85010" name="Rectangle 18"/>
            <p:cNvSpPr>
              <a:spLocks noChangeArrowheads="1"/>
            </p:cNvSpPr>
            <p:nvPr/>
          </p:nvSpPr>
          <p:spPr bwMode="auto">
            <a:xfrm>
              <a:off x="4515" y="1296"/>
              <a:ext cx="816" cy="43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400">
                  <a:latin typeface="Times New Roman" panose="02020603050405020304" pitchFamily="18" charset="0"/>
                </a:rPr>
                <a:t>OPAC</a:t>
              </a:r>
            </a:p>
          </p:txBody>
        </p:sp>
        <p:sp>
          <p:nvSpPr>
            <p:cNvPr id="85011" name="Rectangle 19"/>
            <p:cNvSpPr>
              <a:spLocks noChangeArrowheads="1"/>
            </p:cNvSpPr>
            <p:nvPr/>
          </p:nvSpPr>
          <p:spPr bwMode="auto">
            <a:xfrm>
              <a:off x="4611" y="1392"/>
              <a:ext cx="816" cy="43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3200" b="1">
                  <a:solidFill>
                    <a:srgbClr val="FF3300"/>
                  </a:solidFill>
                  <a:latin typeface="Garamond" panose="02020404030301010803" pitchFamily="18" charset="0"/>
                </a:rPr>
                <a:t>OPAC</a:t>
              </a:r>
            </a:p>
          </p:txBody>
        </p:sp>
        <p:sp>
          <p:nvSpPr>
            <p:cNvPr id="85012" name="Line 20"/>
            <p:cNvSpPr>
              <a:spLocks noChangeShapeType="1"/>
            </p:cNvSpPr>
            <p:nvPr/>
          </p:nvSpPr>
          <p:spPr bwMode="auto">
            <a:xfrm>
              <a:off x="1923" y="720"/>
              <a:ext cx="0" cy="235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013" name="Line 21"/>
            <p:cNvSpPr>
              <a:spLocks noChangeShapeType="1"/>
            </p:cNvSpPr>
            <p:nvPr/>
          </p:nvSpPr>
          <p:spPr bwMode="auto">
            <a:xfrm>
              <a:off x="1923" y="2112"/>
              <a:ext cx="336" cy="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014" name="Line 22"/>
            <p:cNvSpPr>
              <a:spLocks noChangeShapeType="1"/>
            </p:cNvSpPr>
            <p:nvPr/>
          </p:nvSpPr>
          <p:spPr bwMode="auto">
            <a:xfrm>
              <a:off x="1251" y="720"/>
              <a:ext cx="672" cy="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015" name="Line 23"/>
            <p:cNvSpPr>
              <a:spLocks noChangeShapeType="1"/>
            </p:cNvSpPr>
            <p:nvPr/>
          </p:nvSpPr>
          <p:spPr bwMode="auto">
            <a:xfrm>
              <a:off x="1155" y="1440"/>
              <a:ext cx="768" cy="0"/>
            </a:xfrm>
            <a:prstGeom prst="line">
              <a:avLst/>
            </a:prstGeom>
            <a:noFill/>
            <a:ln w="190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016" name="Line 24"/>
            <p:cNvSpPr>
              <a:spLocks noChangeShapeType="1"/>
            </p:cNvSpPr>
            <p:nvPr/>
          </p:nvSpPr>
          <p:spPr bwMode="auto">
            <a:xfrm>
              <a:off x="1155" y="2112"/>
              <a:ext cx="768" cy="0"/>
            </a:xfrm>
            <a:prstGeom prst="line">
              <a:avLst/>
            </a:prstGeom>
            <a:noFill/>
            <a:ln w="190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017" name="Line 25"/>
            <p:cNvSpPr>
              <a:spLocks noChangeShapeType="1"/>
            </p:cNvSpPr>
            <p:nvPr/>
          </p:nvSpPr>
          <p:spPr bwMode="auto">
            <a:xfrm>
              <a:off x="1347" y="2928"/>
              <a:ext cx="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018" name="Line 26"/>
            <p:cNvSpPr>
              <a:spLocks noChangeShapeType="1"/>
            </p:cNvSpPr>
            <p:nvPr/>
          </p:nvSpPr>
          <p:spPr bwMode="auto">
            <a:xfrm flipH="1">
              <a:off x="1299" y="3072"/>
              <a:ext cx="624" cy="0"/>
            </a:xfrm>
            <a:prstGeom prst="line">
              <a:avLst/>
            </a:prstGeom>
            <a:noFill/>
            <a:ln w="190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019" name="Line 27"/>
            <p:cNvSpPr>
              <a:spLocks noChangeShapeType="1"/>
            </p:cNvSpPr>
            <p:nvPr/>
          </p:nvSpPr>
          <p:spPr bwMode="auto">
            <a:xfrm>
              <a:off x="2739" y="2400"/>
              <a:ext cx="0" cy="336"/>
            </a:xfrm>
            <a:prstGeom prst="line">
              <a:avLst/>
            </a:prstGeom>
            <a:noFill/>
            <a:ln w="190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85020" name="AutoShape 28"/>
            <p:cNvCxnSpPr>
              <a:cxnSpLocks noChangeShapeType="1"/>
              <a:stCxn id="84999" idx="4"/>
              <a:endCxn id="85003" idx="0"/>
            </p:cNvCxnSpPr>
            <p:nvPr/>
          </p:nvCxnSpPr>
          <p:spPr bwMode="auto">
            <a:xfrm flipV="1">
              <a:off x="3267" y="1056"/>
              <a:ext cx="1416" cy="1056"/>
            </a:xfrm>
            <a:prstGeom prst="bentConnector4">
              <a:avLst>
                <a:gd name="adj1" fmla="val 35593"/>
                <a:gd name="adj2" fmla="val 113634"/>
              </a:avLst>
            </a:prstGeom>
            <a:noFill/>
            <a:ln w="28575">
              <a:solidFill>
                <a:schemeClr val="tx1"/>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5021" name="Rectangle 29"/>
            <p:cNvSpPr>
              <a:spLocks noChangeArrowheads="1"/>
            </p:cNvSpPr>
            <p:nvPr/>
          </p:nvSpPr>
          <p:spPr bwMode="auto">
            <a:xfrm>
              <a:off x="4083" y="2736"/>
              <a:ext cx="1598" cy="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200" b="1">
                  <a:solidFill>
                    <a:schemeClr val="bg2"/>
                  </a:solidFill>
                  <a:latin typeface="Garamond" panose="02020404030301010803" pitchFamily="18" charset="0"/>
                </a:rPr>
                <a:t>A Local Area </a:t>
              </a:r>
            </a:p>
            <a:p>
              <a:r>
                <a:rPr lang="en-US" sz="3200" b="1">
                  <a:solidFill>
                    <a:schemeClr val="bg2"/>
                  </a:solidFill>
                  <a:latin typeface="Garamond" panose="02020404030301010803" pitchFamily="18" charset="0"/>
                </a:rPr>
                <a:t>Network</a:t>
              </a:r>
            </a:p>
          </p:txBody>
        </p:sp>
      </p:grpSp>
    </p:spTree>
    <p:extLst>
      <p:ext uri="{BB962C8B-B14F-4D97-AF65-F5344CB8AC3E}">
        <p14:creationId xmlns:p14="http://schemas.microsoft.com/office/powerpoint/2010/main" val="1019703093"/>
      </p:ext>
    </p:extLst>
  </p:cSld>
  <p:clrMapOvr>
    <a:masterClrMapping/>
  </p:clrMapOvr>
  <p:transition>
    <p:strips dir="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84995"/>
                                        </p:tgtEl>
                                        <p:attrNameLst>
                                          <p:attrName>style.visibility</p:attrName>
                                        </p:attrNameLst>
                                      </p:cBhvr>
                                      <p:to>
                                        <p:strVal val="visible"/>
                                      </p:to>
                                    </p:set>
                                    <p:animEffect transition="in" filter="dissolve">
                                      <p:cBhvr>
                                        <p:cTn id="7" dur="500"/>
                                        <p:tgtEl>
                                          <p:spTgt spid="849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dirty="0" smtClean="0"/>
              <a:t> Larger libraries use and ILS to order and acquire, received and invoice, catalog, circulate, track and shelve materials. Most sizable First World libraries use and ILS. Smaller libraries, such as those in private homes or non-profit organizations often forgo the expense and maintenance required to run an ILS, and instead use a library computer system.  </a:t>
            </a:r>
          </a:p>
        </p:txBody>
      </p:sp>
    </p:spTree>
    <p:extLst>
      <p:ext uri="{BB962C8B-B14F-4D97-AF65-F5344CB8AC3E}">
        <p14:creationId xmlns:p14="http://schemas.microsoft.com/office/powerpoint/2010/main" val="22436975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Encyclopedia of Library &amp; Information Science</a:t>
            </a:r>
          </a:p>
        </p:txBody>
      </p:sp>
      <p:sp>
        <p:nvSpPr>
          <p:cNvPr id="3" name="Content Placeholder 2"/>
          <p:cNvSpPr>
            <a:spLocks noGrp="1"/>
          </p:cNvSpPr>
          <p:nvPr>
            <p:ph idx="1"/>
          </p:nvPr>
        </p:nvSpPr>
        <p:spPr/>
        <p:txBody>
          <a:bodyPr/>
          <a:lstStyle/>
          <a:p>
            <a:r>
              <a:rPr lang="en-US" dirty="0" smtClean="0"/>
              <a:t>Library automation is the use of automatic and semi-automatic data processing machines to perform such traditional library  activities as acquisitions, cataloguing, and circulation. Although these activities are not necessarily performed in traditional ways, the activities themselves are those traditionally associated with libraries; library automation may thus be distinguished from related fields such as information retrieval, automatic indexing and abstracting, and automatic textual analysis.</a:t>
            </a:r>
          </a:p>
          <a:p>
            <a:pPr marL="0" indent="0">
              <a:buNone/>
            </a:pPr>
            <a:endParaRPr lang="en-US" dirty="0"/>
          </a:p>
        </p:txBody>
      </p:sp>
    </p:spTree>
    <p:extLst>
      <p:ext uri="{BB962C8B-B14F-4D97-AF65-F5344CB8AC3E}">
        <p14:creationId xmlns:p14="http://schemas.microsoft.com/office/powerpoint/2010/main" val="31183234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General Characteristics</a:t>
            </a:r>
            <a:endParaRPr lang="en-US" b="1" dirty="0"/>
          </a:p>
        </p:txBody>
      </p:sp>
      <p:sp>
        <p:nvSpPr>
          <p:cNvPr id="3" name="Content Placeholder 2"/>
          <p:cNvSpPr>
            <a:spLocks noGrp="1"/>
          </p:cNvSpPr>
          <p:nvPr>
            <p:ph idx="1"/>
          </p:nvPr>
        </p:nvSpPr>
        <p:spPr/>
        <p:txBody>
          <a:bodyPr/>
          <a:lstStyle/>
          <a:p>
            <a:pPr marL="0" indent="0">
              <a:buNone/>
            </a:pPr>
            <a:r>
              <a:rPr lang="en-US" b="1" dirty="0" smtClean="0"/>
              <a:t>The Characteristics of an automated system are:</a:t>
            </a:r>
          </a:p>
          <a:p>
            <a:r>
              <a:rPr lang="en-US" dirty="0"/>
              <a:t> </a:t>
            </a:r>
            <a:r>
              <a:rPr lang="en-US" dirty="0" smtClean="0"/>
              <a:t>The operations/processes are carried out automatically.</a:t>
            </a:r>
          </a:p>
          <a:p>
            <a:r>
              <a:rPr lang="en-US" dirty="0"/>
              <a:t> </a:t>
            </a:r>
            <a:r>
              <a:rPr lang="en-US" dirty="0" smtClean="0"/>
              <a:t>Avoids or reduces human action and thus saves </a:t>
            </a:r>
            <a:r>
              <a:rPr lang="en-US" dirty="0" err="1" smtClean="0"/>
              <a:t>labour</a:t>
            </a:r>
            <a:r>
              <a:rPr lang="en-US" dirty="0" smtClean="0"/>
              <a:t>.</a:t>
            </a:r>
          </a:p>
          <a:p>
            <a:r>
              <a:rPr lang="en-US" dirty="0"/>
              <a:t> </a:t>
            </a:r>
            <a:r>
              <a:rPr lang="en-US" dirty="0" smtClean="0"/>
              <a:t>It accelerates efficiency and speed in operation.</a:t>
            </a:r>
            <a:endParaRPr lang="en-US" dirty="0"/>
          </a:p>
        </p:txBody>
      </p:sp>
    </p:spTree>
    <p:extLst>
      <p:ext uri="{BB962C8B-B14F-4D97-AF65-F5344CB8AC3E}">
        <p14:creationId xmlns:p14="http://schemas.microsoft.com/office/powerpoint/2010/main" val="280229467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165</TotalTime>
  <Words>379</Words>
  <Application>Microsoft Office PowerPoint</Application>
  <PresentationFormat>Widescreen</PresentationFormat>
  <Paragraphs>37</Paragraphs>
  <Slides>8</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4" baseType="lpstr">
      <vt:lpstr>Arial</vt:lpstr>
      <vt:lpstr>Calibri</vt:lpstr>
      <vt:lpstr>Garamond</vt:lpstr>
      <vt:lpstr>Times New Roman</vt:lpstr>
      <vt:lpstr>Organic</vt:lpstr>
      <vt:lpstr>Microsoft Clip Gallery</vt:lpstr>
      <vt:lpstr>Integrated Library System</vt:lpstr>
      <vt:lpstr>Introduction</vt:lpstr>
      <vt:lpstr>Continues…</vt:lpstr>
      <vt:lpstr>Examples of modules might include:</vt:lpstr>
      <vt:lpstr>A library with an integrated library system</vt:lpstr>
      <vt:lpstr>PowerPoint Presentation</vt:lpstr>
      <vt:lpstr>Encyclopedia of Library &amp; Information Science</vt:lpstr>
      <vt:lpstr>General Characteristics</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Need for Library Automation</dc:title>
  <dc:creator>hhdk</dc:creator>
  <cp:lastModifiedBy>hhdk</cp:lastModifiedBy>
  <cp:revision>12</cp:revision>
  <dcterms:created xsi:type="dcterms:W3CDTF">2018-04-17T03:00:34Z</dcterms:created>
  <dcterms:modified xsi:type="dcterms:W3CDTF">2018-04-17T07:21:51Z</dcterms:modified>
</cp:coreProperties>
</file>